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Raleway"/>
      <p:regular r:id="rId12"/>
      <p:bold r:id="rId13"/>
      <p:italic r:id="rId14"/>
      <p:boldItalic r:id="rId15"/>
    </p:embeddedFont>
    <p:embeddedFont>
      <p:font typeface="Roboto"/>
      <p:regular r:id="rId16"/>
      <p:bold r:id="rId17"/>
      <p:italic r:id="rId18"/>
      <p:boldItalic r:id="rId19"/>
    </p:embeddedFont>
    <p:embeddedFont>
      <p:font typeface="Lato"/>
      <p:regular r:id="rId20"/>
      <p:bold r:id="rId21"/>
      <p:italic r:id="rId22"/>
      <p:boldItalic r:id="rId23"/>
    </p:embeddedFont>
    <p:embeddedFont>
      <p:font typeface="Raleway Black"/>
      <p:bold r:id="rId24"/>
      <p:boldItalic r:id="rId25"/>
    </p:embeddedFont>
    <p:embeddedFont>
      <p:font typeface="Raleway Medium"/>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22" Type="http://schemas.openxmlformats.org/officeDocument/2006/relationships/font" Target="fonts/Lato-italic.fntdata"/><Relationship Id="rId21" Type="http://schemas.openxmlformats.org/officeDocument/2006/relationships/font" Target="fonts/Lato-bold.fntdata"/><Relationship Id="rId24" Type="http://schemas.openxmlformats.org/officeDocument/2006/relationships/font" Target="fonts/RalewayBlack-bold.fntdata"/><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Medium-regular.fntdata"/><Relationship Id="rId25" Type="http://schemas.openxmlformats.org/officeDocument/2006/relationships/font" Target="fonts/RalewayBlack-boldItalic.fntdata"/><Relationship Id="rId28" Type="http://schemas.openxmlformats.org/officeDocument/2006/relationships/font" Target="fonts/RalewayMedium-italic.fntdata"/><Relationship Id="rId27" Type="http://schemas.openxmlformats.org/officeDocument/2006/relationships/font" Target="fonts/RalewayMedium-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Medium-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aleway-bold.fntdata"/><Relationship Id="rId12" Type="http://schemas.openxmlformats.org/officeDocument/2006/relationships/font" Target="fonts/Raleway-regular.fntdata"/><Relationship Id="rId15" Type="http://schemas.openxmlformats.org/officeDocument/2006/relationships/font" Target="fonts/Raleway-boldItalic.fntdata"/><Relationship Id="rId14" Type="http://schemas.openxmlformats.org/officeDocument/2006/relationships/font" Target="fonts/Raleway-italic.fntdata"/><Relationship Id="rId17" Type="http://schemas.openxmlformats.org/officeDocument/2006/relationships/font" Target="fonts/Roboto-bold.fntdata"/><Relationship Id="rId16" Type="http://schemas.openxmlformats.org/officeDocument/2006/relationships/font" Target="fonts/Roboto-regular.fntdata"/><Relationship Id="rId19" Type="http://schemas.openxmlformats.org/officeDocument/2006/relationships/font" Target="fonts/Roboto-boldItalic.fntdata"/><Relationship Id="rId18" Type="http://schemas.openxmlformats.org/officeDocument/2006/relationships/font" Target="fonts/Roboto-italic.fntdata"/></Relationships>
</file>

<file path=ppt/media/image1.png>
</file>

<file path=ppt/media/image2.pn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46ee7dff8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46ee7dff8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51622d556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51622d55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51622d556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51622d556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51e213838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51e213838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46ee7dff8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46ee7dff8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transition spd="med">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descr="Open Chromebook laptop computer" id="135" name="Google Shape;135;p17"/>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pic>
        <p:nvPicPr>
          <p:cNvPr descr="Component Detail" id="136" name="Google Shape;136;p17"/>
          <p:cNvPicPr preferRelativeResize="0"/>
          <p:nvPr/>
        </p:nvPicPr>
        <p:blipFill rotWithShape="1">
          <a:blip r:embed="rId4">
            <a:alphaModFix/>
          </a:blip>
          <a:srcRect b="20500" l="0" r="0" t="3655"/>
          <a:stretch/>
        </p:blipFill>
        <p:spPr>
          <a:xfrm>
            <a:off x="5181200" y="1645500"/>
            <a:ext cx="3471224" cy="1974601"/>
          </a:xfrm>
          <a:prstGeom prst="rect">
            <a:avLst/>
          </a:prstGeom>
          <a:noFill/>
          <a:ln>
            <a:noFill/>
          </a:ln>
        </p:spPr>
      </p:pic>
      <p:sp>
        <p:nvSpPr>
          <p:cNvPr id="137" name="Google Shape;137;p17"/>
          <p:cNvSpPr txBox="1"/>
          <p:nvPr>
            <p:ph type="ctrTitle"/>
          </p:nvPr>
        </p:nvSpPr>
        <p:spPr>
          <a:xfrm>
            <a:off x="729450" y="1322450"/>
            <a:ext cx="3787800" cy="14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Agentic RAG</a:t>
            </a:r>
            <a:endParaRPr/>
          </a:p>
          <a:p>
            <a:pPr indent="0" lvl="0" marL="0" rtl="0" algn="l">
              <a:spcBef>
                <a:spcPts val="0"/>
              </a:spcBef>
              <a:spcAft>
                <a:spcPts val="0"/>
              </a:spcAft>
              <a:buNone/>
            </a:pPr>
            <a:r>
              <a:rPr lang="en"/>
              <a:t>Chatbot 🤖</a:t>
            </a:r>
            <a:endParaRPr/>
          </a:p>
        </p:txBody>
      </p:sp>
      <p:sp>
        <p:nvSpPr>
          <p:cNvPr id="138" name="Google Shape;138;p17"/>
          <p:cNvSpPr txBox="1"/>
          <p:nvPr>
            <p:ph idx="1" type="subTitle"/>
          </p:nvPr>
        </p:nvSpPr>
        <p:spPr>
          <a:xfrm>
            <a:off x="729600" y="2921750"/>
            <a:ext cx="3787800" cy="82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Agentic RAG Chatbot for Multi Document Q/A using Model Context Protocol</a:t>
            </a:r>
            <a:endParaRPr/>
          </a:p>
        </p:txBody>
      </p:sp>
      <p:pic>
        <p:nvPicPr>
          <p:cNvPr id="139" name="Google Shape;139;p17" title="Agentic-RAG.png"/>
          <p:cNvPicPr preferRelativeResize="0"/>
          <p:nvPr/>
        </p:nvPicPr>
        <p:blipFill>
          <a:blip r:embed="rId5">
            <a:alphaModFix/>
          </a:blip>
          <a:stretch>
            <a:fillRect/>
          </a:stretch>
        </p:blipFill>
        <p:spPr>
          <a:xfrm>
            <a:off x="5181200" y="1588000"/>
            <a:ext cx="3471226" cy="20896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8"/>
          <p:cNvSpPr txBox="1"/>
          <p:nvPr>
            <p:ph idx="1" type="body"/>
          </p:nvPr>
        </p:nvSpPr>
        <p:spPr>
          <a:xfrm flipH="1" rot="10800000">
            <a:off x="729450" y="4340025"/>
            <a:ext cx="64200" cy="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000"/>
              </a:spcBef>
              <a:spcAft>
                <a:spcPts val="1000"/>
              </a:spcAft>
              <a:buNone/>
            </a:pPr>
            <a:r>
              <a:t/>
            </a:r>
            <a:endParaRPr/>
          </a:p>
        </p:txBody>
      </p:sp>
      <p:sp>
        <p:nvSpPr>
          <p:cNvPr id="145" name="Google Shape;145;p18"/>
          <p:cNvSpPr txBox="1"/>
          <p:nvPr>
            <p:ph type="title"/>
          </p:nvPr>
        </p:nvSpPr>
        <p:spPr>
          <a:xfrm>
            <a:off x="727650" y="5104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Agent Based Architecture with MCP</a:t>
            </a:r>
            <a:endParaRPr sz="3000"/>
          </a:p>
        </p:txBody>
      </p:sp>
      <p:sp>
        <p:nvSpPr>
          <p:cNvPr id="146" name="Google Shape;146;p18"/>
          <p:cNvSpPr/>
          <p:nvPr/>
        </p:nvSpPr>
        <p:spPr>
          <a:xfrm>
            <a:off x="293925" y="1564550"/>
            <a:ext cx="1161000" cy="734700"/>
          </a:xfrm>
          <a:prstGeom prst="flowChart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aleway Medium"/>
                <a:ea typeface="Raleway Medium"/>
                <a:cs typeface="Raleway Medium"/>
                <a:sym typeface="Raleway Medium"/>
              </a:rPr>
              <a:t>User Query</a:t>
            </a:r>
            <a:endParaRPr>
              <a:latin typeface="Raleway Medium"/>
              <a:ea typeface="Raleway Medium"/>
              <a:cs typeface="Raleway Medium"/>
              <a:sym typeface="Raleway Medium"/>
            </a:endParaRPr>
          </a:p>
        </p:txBody>
      </p:sp>
      <p:sp>
        <p:nvSpPr>
          <p:cNvPr id="147" name="Google Shape;147;p18"/>
          <p:cNvSpPr/>
          <p:nvPr/>
        </p:nvSpPr>
        <p:spPr>
          <a:xfrm>
            <a:off x="2277850" y="1520450"/>
            <a:ext cx="1412400" cy="8229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aleway Medium"/>
                <a:ea typeface="Raleway Medium"/>
                <a:cs typeface="Raleway Medium"/>
                <a:sym typeface="Raleway Medium"/>
              </a:rPr>
              <a:t>Retrieval Agent</a:t>
            </a:r>
            <a:endParaRPr>
              <a:latin typeface="Raleway Medium"/>
              <a:ea typeface="Raleway Medium"/>
              <a:cs typeface="Raleway Medium"/>
              <a:sym typeface="Raleway Medium"/>
            </a:endParaRPr>
          </a:p>
        </p:txBody>
      </p:sp>
      <p:sp>
        <p:nvSpPr>
          <p:cNvPr id="148" name="Google Shape;148;p18"/>
          <p:cNvSpPr/>
          <p:nvPr/>
        </p:nvSpPr>
        <p:spPr>
          <a:xfrm>
            <a:off x="2227150" y="2664650"/>
            <a:ext cx="1513800" cy="8229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aleway Medium"/>
                <a:ea typeface="Raleway Medium"/>
                <a:cs typeface="Raleway Medium"/>
                <a:sym typeface="Raleway Medium"/>
              </a:rPr>
              <a:t>LLM Response Agent</a:t>
            </a:r>
            <a:endParaRPr>
              <a:latin typeface="Raleway Medium"/>
              <a:ea typeface="Raleway Medium"/>
              <a:cs typeface="Raleway Medium"/>
              <a:sym typeface="Raleway Medium"/>
            </a:endParaRPr>
          </a:p>
        </p:txBody>
      </p:sp>
      <p:sp>
        <p:nvSpPr>
          <p:cNvPr id="149" name="Google Shape;149;p18"/>
          <p:cNvSpPr/>
          <p:nvPr/>
        </p:nvSpPr>
        <p:spPr>
          <a:xfrm>
            <a:off x="2227150" y="3962402"/>
            <a:ext cx="1513800" cy="8229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aleway Medium"/>
                <a:ea typeface="Raleway Medium"/>
                <a:cs typeface="Raleway Medium"/>
                <a:sym typeface="Raleway Medium"/>
              </a:rPr>
              <a:t>Source Attribution Agent</a:t>
            </a:r>
            <a:endParaRPr>
              <a:latin typeface="Raleway Medium"/>
              <a:ea typeface="Raleway Medium"/>
              <a:cs typeface="Raleway Medium"/>
              <a:sym typeface="Raleway Medium"/>
            </a:endParaRPr>
          </a:p>
        </p:txBody>
      </p:sp>
      <p:sp>
        <p:nvSpPr>
          <p:cNvPr id="150" name="Google Shape;150;p18"/>
          <p:cNvSpPr/>
          <p:nvPr/>
        </p:nvSpPr>
        <p:spPr>
          <a:xfrm>
            <a:off x="4611900" y="4006500"/>
            <a:ext cx="1513800" cy="7347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aleway Medium"/>
                <a:ea typeface="Raleway Medium"/>
                <a:cs typeface="Raleway Medium"/>
                <a:sym typeface="Raleway Medium"/>
              </a:rPr>
              <a:t>Memory Agent</a:t>
            </a:r>
            <a:endParaRPr>
              <a:latin typeface="Raleway Medium"/>
              <a:ea typeface="Raleway Medium"/>
              <a:cs typeface="Raleway Medium"/>
              <a:sym typeface="Raleway Medium"/>
            </a:endParaRPr>
          </a:p>
        </p:txBody>
      </p:sp>
      <p:sp>
        <p:nvSpPr>
          <p:cNvPr id="151" name="Google Shape;151;p18"/>
          <p:cNvSpPr/>
          <p:nvPr/>
        </p:nvSpPr>
        <p:spPr>
          <a:xfrm>
            <a:off x="6996650" y="3837450"/>
            <a:ext cx="1954550" cy="1072775"/>
          </a:xfrm>
          <a:prstGeom prst="flowChart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aleway Medium"/>
                <a:ea typeface="Raleway Medium"/>
                <a:cs typeface="Raleway Medium"/>
                <a:sym typeface="Raleway Medium"/>
              </a:rPr>
              <a:t>Final Response to User</a:t>
            </a:r>
            <a:endParaRPr>
              <a:latin typeface="Raleway Medium"/>
              <a:ea typeface="Raleway Medium"/>
              <a:cs typeface="Raleway Medium"/>
              <a:sym typeface="Raleway Medium"/>
            </a:endParaRPr>
          </a:p>
        </p:txBody>
      </p:sp>
      <p:cxnSp>
        <p:nvCxnSpPr>
          <p:cNvPr id="152" name="Google Shape;152;p18"/>
          <p:cNvCxnSpPr>
            <a:stCxn id="146" idx="3"/>
            <a:endCxn id="147" idx="1"/>
          </p:cNvCxnSpPr>
          <p:nvPr/>
        </p:nvCxnSpPr>
        <p:spPr>
          <a:xfrm>
            <a:off x="1454925" y="1931900"/>
            <a:ext cx="822900" cy="0"/>
          </a:xfrm>
          <a:prstGeom prst="straightConnector1">
            <a:avLst/>
          </a:prstGeom>
          <a:noFill/>
          <a:ln cap="flat" cmpd="sng" w="9525">
            <a:solidFill>
              <a:schemeClr val="dk2"/>
            </a:solidFill>
            <a:prstDash val="solid"/>
            <a:round/>
            <a:headEnd len="med" w="med" type="none"/>
            <a:tailEnd len="med" w="med" type="triangle"/>
          </a:ln>
        </p:spPr>
      </p:cxnSp>
      <p:cxnSp>
        <p:nvCxnSpPr>
          <p:cNvPr id="153" name="Google Shape;153;p18"/>
          <p:cNvCxnSpPr>
            <a:stCxn id="147" idx="2"/>
            <a:endCxn id="148" idx="0"/>
          </p:cNvCxnSpPr>
          <p:nvPr/>
        </p:nvCxnSpPr>
        <p:spPr>
          <a:xfrm>
            <a:off x="2984050" y="2343350"/>
            <a:ext cx="0" cy="321300"/>
          </a:xfrm>
          <a:prstGeom prst="straightConnector1">
            <a:avLst/>
          </a:prstGeom>
          <a:noFill/>
          <a:ln cap="flat" cmpd="sng" w="9525">
            <a:solidFill>
              <a:schemeClr val="dk2"/>
            </a:solidFill>
            <a:prstDash val="solid"/>
            <a:round/>
            <a:headEnd len="med" w="med" type="none"/>
            <a:tailEnd len="med" w="med" type="triangle"/>
          </a:ln>
        </p:spPr>
      </p:cxnSp>
      <p:cxnSp>
        <p:nvCxnSpPr>
          <p:cNvPr id="154" name="Google Shape;154;p18"/>
          <p:cNvCxnSpPr>
            <a:stCxn id="148" idx="2"/>
            <a:endCxn id="149" idx="0"/>
          </p:cNvCxnSpPr>
          <p:nvPr/>
        </p:nvCxnSpPr>
        <p:spPr>
          <a:xfrm>
            <a:off x="2984050" y="3487550"/>
            <a:ext cx="0" cy="474900"/>
          </a:xfrm>
          <a:prstGeom prst="straightConnector1">
            <a:avLst/>
          </a:prstGeom>
          <a:noFill/>
          <a:ln cap="flat" cmpd="sng" w="9525">
            <a:solidFill>
              <a:schemeClr val="dk2"/>
            </a:solidFill>
            <a:prstDash val="solid"/>
            <a:round/>
            <a:headEnd len="med" w="med" type="none"/>
            <a:tailEnd len="med" w="med" type="triangle"/>
          </a:ln>
        </p:spPr>
      </p:cxnSp>
      <p:cxnSp>
        <p:nvCxnSpPr>
          <p:cNvPr id="155" name="Google Shape;155;p18"/>
          <p:cNvCxnSpPr>
            <a:stCxn id="149" idx="3"/>
            <a:endCxn id="150" idx="1"/>
          </p:cNvCxnSpPr>
          <p:nvPr/>
        </p:nvCxnSpPr>
        <p:spPr>
          <a:xfrm>
            <a:off x="3740950" y="4373852"/>
            <a:ext cx="870900" cy="0"/>
          </a:xfrm>
          <a:prstGeom prst="straightConnector1">
            <a:avLst/>
          </a:prstGeom>
          <a:noFill/>
          <a:ln cap="flat" cmpd="sng" w="9525">
            <a:solidFill>
              <a:schemeClr val="dk2"/>
            </a:solidFill>
            <a:prstDash val="solid"/>
            <a:round/>
            <a:headEnd len="med" w="med" type="none"/>
            <a:tailEnd len="med" w="med" type="triangle"/>
          </a:ln>
        </p:spPr>
      </p:cxnSp>
      <p:cxnSp>
        <p:nvCxnSpPr>
          <p:cNvPr id="156" name="Google Shape;156;p18"/>
          <p:cNvCxnSpPr>
            <a:stCxn id="150" idx="3"/>
            <a:endCxn id="151" idx="1"/>
          </p:cNvCxnSpPr>
          <p:nvPr/>
        </p:nvCxnSpPr>
        <p:spPr>
          <a:xfrm>
            <a:off x="6125700" y="4373850"/>
            <a:ext cx="870900" cy="0"/>
          </a:xfrm>
          <a:prstGeom prst="straightConnector1">
            <a:avLst/>
          </a:prstGeom>
          <a:noFill/>
          <a:ln cap="flat" cmpd="sng" w="9525">
            <a:solidFill>
              <a:schemeClr val="dk2"/>
            </a:solidFill>
            <a:prstDash val="solid"/>
            <a:round/>
            <a:headEnd len="med" w="med" type="none"/>
            <a:tailEnd len="med" w="med" type="triangle"/>
          </a:ln>
        </p:spPr>
      </p:cxnSp>
      <p:sp>
        <p:nvSpPr>
          <p:cNvPr id="157" name="Google Shape;157;p18"/>
          <p:cNvSpPr txBox="1"/>
          <p:nvPr/>
        </p:nvSpPr>
        <p:spPr>
          <a:xfrm>
            <a:off x="4496900" y="1513650"/>
            <a:ext cx="4203000" cy="19740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chemeClr val="dk2"/>
              </a:buClr>
              <a:buSzPts val="1500"/>
              <a:buFont typeface="Raleway Medium"/>
              <a:buChar char="●"/>
            </a:pPr>
            <a:r>
              <a:rPr lang="en" sz="1500">
                <a:solidFill>
                  <a:schemeClr val="dk2"/>
                </a:solidFill>
                <a:latin typeface="Raleway Medium"/>
                <a:ea typeface="Raleway Medium"/>
                <a:cs typeface="Raleway Medium"/>
                <a:sym typeface="Raleway Medium"/>
              </a:rPr>
              <a:t>This architecture uses Model Context Protocol.</a:t>
            </a:r>
            <a:endParaRPr sz="1500">
              <a:solidFill>
                <a:schemeClr val="dk2"/>
              </a:solidFill>
              <a:latin typeface="Raleway Medium"/>
              <a:ea typeface="Raleway Medium"/>
              <a:cs typeface="Raleway Medium"/>
              <a:sym typeface="Raleway Medium"/>
            </a:endParaRPr>
          </a:p>
          <a:p>
            <a:pPr indent="-323850" lvl="0" marL="457200" rtl="0" algn="l">
              <a:spcBef>
                <a:spcPts val="0"/>
              </a:spcBef>
              <a:spcAft>
                <a:spcPts val="0"/>
              </a:spcAft>
              <a:buClr>
                <a:schemeClr val="dk2"/>
              </a:buClr>
              <a:buSzPts val="1500"/>
              <a:buFont typeface="Raleway Medium"/>
              <a:buChar char="●"/>
            </a:pPr>
            <a:r>
              <a:rPr lang="en" sz="1500">
                <a:solidFill>
                  <a:schemeClr val="dk2"/>
                </a:solidFill>
                <a:latin typeface="Raleway Medium"/>
                <a:ea typeface="Raleway Medium"/>
                <a:cs typeface="Raleway Medium"/>
                <a:sym typeface="Raleway Medium"/>
              </a:rPr>
              <a:t>The Agents pass me</a:t>
            </a:r>
            <a:r>
              <a:rPr lang="en" sz="1500">
                <a:solidFill>
                  <a:schemeClr val="dk2"/>
                </a:solidFill>
                <a:latin typeface="Raleway Medium"/>
                <a:ea typeface="Raleway Medium"/>
                <a:cs typeface="Raleway Medium"/>
                <a:sym typeface="Raleway Medium"/>
              </a:rPr>
              <a:t>ssages</a:t>
            </a:r>
            <a:r>
              <a:rPr lang="en" sz="1500">
                <a:solidFill>
                  <a:schemeClr val="dk2"/>
                </a:solidFill>
                <a:latin typeface="Raleway Medium"/>
                <a:ea typeface="Raleway Medium"/>
                <a:cs typeface="Raleway Medium"/>
                <a:sym typeface="Raleway Medium"/>
              </a:rPr>
              <a:t> from one Agent to another</a:t>
            </a:r>
            <a:endParaRPr sz="1500">
              <a:solidFill>
                <a:schemeClr val="dk2"/>
              </a:solidFill>
              <a:latin typeface="Raleway Medium"/>
              <a:ea typeface="Raleway Medium"/>
              <a:cs typeface="Raleway Medium"/>
              <a:sym typeface="Raleway Medium"/>
            </a:endParaRPr>
          </a:p>
          <a:p>
            <a:pPr indent="-323850" lvl="0" marL="457200" rtl="0" algn="l">
              <a:spcBef>
                <a:spcPts val="0"/>
              </a:spcBef>
              <a:spcAft>
                <a:spcPts val="0"/>
              </a:spcAft>
              <a:buClr>
                <a:schemeClr val="dk2"/>
              </a:buClr>
              <a:buSzPts val="1500"/>
              <a:buFont typeface="Raleway Medium"/>
              <a:buChar char="●"/>
            </a:pPr>
            <a:r>
              <a:rPr lang="en" sz="1500">
                <a:solidFill>
                  <a:schemeClr val="dk2"/>
                </a:solidFill>
                <a:latin typeface="Raleway Medium"/>
                <a:ea typeface="Raleway Medium"/>
                <a:cs typeface="Raleway Medium"/>
                <a:sym typeface="Raleway Medium"/>
              </a:rPr>
              <a:t>Message Passing follows as shown in the architecture and every Message has Sender, </a:t>
            </a:r>
            <a:r>
              <a:rPr lang="en" sz="1500">
                <a:solidFill>
                  <a:schemeClr val="dk2"/>
                </a:solidFill>
                <a:latin typeface="Raleway Medium"/>
                <a:ea typeface="Raleway Medium"/>
                <a:cs typeface="Raleway Medium"/>
                <a:sym typeface="Raleway Medium"/>
              </a:rPr>
              <a:t>Receiver</a:t>
            </a:r>
            <a:r>
              <a:rPr lang="en" sz="1500">
                <a:solidFill>
                  <a:schemeClr val="dk2"/>
                </a:solidFill>
                <a:latin typeface="Raleway Medium"/>
                <a:ea typeface="Raleway Medium"/>
                <a:cs typeface="Raleway Medium"/>
                <a:sym typeface="Raleway Medium"/>
              </a:rPr>
              <a:t>, msg_type, trace_id and payload</a:t>
            </a:r>
            <a:endParaRPr sz="1500">
              <a:solidFill>
                <a:schemeClr val="dk2"/>
              </a:solidFill>
              <a:latin typeface="Raleway Medium"/>
              <a:ea typeface="Raleway Medium"/>
              <a:cs typeface="Raleway Medium"/>
              <a:sym typeface="Raleway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9"/>
          <p:cNvSpPr txBox="1"/>
          <p:nvPr>
            <p:ph type="title"/>
          </p:nvPr>
        </p:nvSpPr>
        <p:spPr>
          <a:xfrm>
            <a:off x="729450" y="5691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System Flow and Message Passing</a:t>
            </a:r>
            <a:endParaRPr/>
          </a:p>
        </p:txBody>
      </p:sp>
      <p:sp>
        <p:nvSpPr>
          <p:cNvPr id="163" name="Google Shape;163;p19"/>
          <p:cNvSpPr txBox="1"/>
          <p:nvPr>
            <p:ph idx="1" type="body"/>
          </p:nvPr>
        </p:nvSpPr>
        <p:spPr>
          <a:xfrm>
            <a:off x="8418150" y="4455000"/>
            <a:ext cx="511800" cy="379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600"/>
              </a:spcAft>
              <a:buNone/>
            </a:pPr>
            <a:r>
              <a:rPr lang="en"/>
              <a:t> </a:t>
            </a:r>
            <a:endParaRPr/>
          </a:p>
        </p:txBody>
      </p:sp>
      <p:grpSp>
        <p:nvGrpSpPr>
          <p:cNvPr id="164" name="Google Shape;164;p19"/>
          <p:cNvGrpSpPr/>
          <p:nvPr/>
        </p:nvGrpSpPr>
        <p:grpSpPr>
          <a:xfrm>
            <a:off x="5804800" y="1190000"/>
            <a:ext cx="3133200" cy="3482825"/>
            <a:chOff x="5804800" y="1190000"/>
            <a:chExt cx="3133200" cy="3482825"/>
          </a:xfrm>
        </p:grpSpPr>
        <p:sp>
          <p:nvSpPr>
            <p:cNvPr id="165" name="Google Shape;165;p19"/>
            <p:cNvSpPr/>
            <p:nvPr/>
          </p:nvSpPr>
          <p:spPr>
            <a:xfrm>
              <a:off x="5804800" y="1190000"/>
              <a:ext cx="3133200" cy="668700"/>
            </a:xfrm>
            <a:prstGeom prst="chevron">
              <a:avLst>
                <a:gd fmla="val 50000" name="adj"/>
              </a:avLst>
            </a:prstGeom>
            <a:solidFill>
              <a:srgbClr val="D8372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MCP Based Context Manager</a:t>
              </a:r>
              <a:endParaRPr>
                <a:solidFill>
                  <a:srgbClr val="FFFFFF"/>
                </a:solidFill>
                <a:latin typeface="Roboto"/>
                <a:ea typeface="Roboto"/>
                <a:cs typeface="Roboto"/>
                <a:sym typeface="Roboto"/>
              </a:endParaRPr>
            </a:p>
          </p:txBody>
        </p:sp>
        <p:sp>
          <p:nvSpPr>
            <p:cNvPr id="166" name="Google Shape;166;p19"/>
            <p:cNvSpPr txBox="1"/>
            <p:nvPr/>
          </p:nvSpPr>
          <p:spPr>
            <a:xfrm>
              <a:off x="6167063" y="2057125"/>
              <a:ext cx="22362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br>
                <a:rPr lang="en" sz="1100">
                  <a:solidFill>
                    <a:srgbClr val="188038"/>
                  </a:solidFill>
                  <a:latin typeface="Raleway Medium"/>
                  <a:ea typeface="Raleway Medium"/>
                  <a:cs typeface="Raleway Medium"/>
                  <a:sym typeface="Raleway Medium"/>
                </a:rPr>
              </a:br>
              <a:r>
                <a:rPr lang="en" sz="1100">
                  <a:latin typeface="Raleway Medium"/>
                  <a:ea typeface="Raleway Medium"/>
                  <a:cs typeface="Raleway Medium"/>
                  <a:sym typeface="Raleway Medium"/>
                </a:rPr>
                <a:t>Message Flow:</a:t>
              </a:r>
              <a:endParaRPr sz="1100">
                <a:latin typeface="Raleway Medium"/>
                <a:ea typeface="Raleway Medium"/>
                <a:cs typeface="Raleway Medium"/>
                <a:sym typeface="Raleway Medium"/>
              </a:endParaRPr>
            </a:p>
            <a:p>
              <a:pPr indent="-298450" lvl="0" marL="457200" rtl="0" algn="l">
                <a:lnSpc>
                  <a:spcPct val="115000"/>
                </a:lnSpc>
                <a:spcBef>
                  <a:spcPts val="1200"/>
                </a:spcBef>
                <a:spcAft>
                  <a:spcPts val="0"/>
                </a:spcAft>
                <a:buSzPts val="1100"/>
                <a:buAutoNum type="arabicPeriod"/>
              </a:pPr>
              <a:r>
                <a:rPr lang="en" sz="1100">
                  <a:latin typeface="Raleway Medium"/>
                  <a:ea typeface="Raleway Medium"/>
                  <a:cs typeface="Raleway Medium"/>
                  <a:sym typeface="Raleway Medium"/>
                </a:rPr>
                <a:t>Retrieval Agent : Fetches top-k chunks</a:t>
              </a:r>
              <a:endParaRPr sz="1100">
                <a:latin typeface="Raleway Medium"/>
                <a:ea typeface="Raleway Medium"/>
                <a:cs typeface="Raleway Medium"/>
                <a:sym typeface="Raleway Medium"/>
              </a:endParaRPr>
            </a:p>
            <a:p>
              <a:pPr indent="-298450" lvl="0" marL="457200" rtl="0" algn="l">
                <a:lnSpc>
                  <a:spcPct val="115000"/>
                </a:lnSpc>
                <a:spcBef>
                  <a:spcPts val="0"/>
                </a:spcBef>
                <a:spcAft>
                  <a:spcPts val="0"/>
                </a:spcAft>
                <a:buSzPts val="1100"/>
                <a:buAutoNum type="arabicPeriod"/>
              </a:pPr>
              <a:r>
                <a:rPr lang="en" sz="1100">
                  <a:latin typeface="Raleway Medium"/>
                  <a:ea typeface="Raleway Medium"/>
                  <a:cs typeface="Raleway Medium"/>
                  <a:sym typeface="Raleway Medium"/>
                </a:rPr>
                <a:t>LLM Response Agent: Calls Ollama (LLaMA 3.2)</a:t>
              </a:r>
              <a:endParaRPr sz="1100">
                <a:latin typeface="Raleway Medium"/>
                <a:ea typeface="Raleway Medium"/>
                <a:cs typeface="Raleway Medium"/>
                <a:sym typeface="Raleway Medium"/>
              </a:endParaRPr>
            </a:p>
            <a:p>
              <a:pPr indent="-298450" lvl="0" marL="457200" rtl="0" algn="l">
                <a:lnSpc>
                  <a:spcPct val="115000"/>
                </a:lnSpc>
                <a:spcBef>
                  <a:spcPts val="0"/>
                </a:spcBef>
                <a:spcAft>
                  <a:spcPts val="0"/>
                </a:spcAft>
                <a:buSzPts val="1100"/>
                <a:buAutoNum type="arabicPeriod"/>
              </a:pPr>
              <a:r>
                <a:rPr lang="en" sz="1100">
                  <a:latin typeface="Raleway Medium"/>
                  <a:ea typeface="Raleway Medium"/>
                  <a:cs typeface="Raleway Medium"/>
                  <a:sym typeface="Raleway Medium"/>
                </a:rPr>
                <a:t>Source Attribution Agent: Tags references</a:t>
              </a:r>
              <a:endParaRPr sz="1100">
                <a:latin typeface="Raleway Medium"/>
                <a:ea typeface="Raleway Medium"/>
                <a:cs typeface="Raleway Medium"/>
                <a:sym typeface="Raleway Medium"/>
              </a:endParaRPr>
            </a:p>
            <a:p>
              <a:pPr indent="-298450" lvl="0" marL="457200" rtl="0" algn="l">
                <a:lnSpc>
                  <a:spcPct val="115000"/>
                </a:lnSpc>
                <a:spcBef>
                  <a:spcPts val="0"/>
                </a:spcBef>
                <a:spcAft>
                  <a:spcPts val="0"/>
                </a:spcAft>
                <a:buSzPts val="1100"/>
                <a:buAutoNum type="arabicPeriod"/>
              </a:pPr>
              <a:r>
                <a:rPr lang="en" sz="1100">
                  <a:latin typeface="Raleway Medium"/>
                  <a:ea typeface="Raleway Medium"/>
                  <a:cs typeface="Raleway Medium"/>
                  <a:sym typeface="Raleway Medium"/>
                </a:rPr>
                <a:t>Memory Agent:  Produces final response</a:t>
              </a:r>
              <a:br>
                <a:rPr lang="en" sz="1100">
                  <a:latin typeface="Raleway Medium"/>
                  <a:ea typeface="Raleway Medium"/>
                  <a:cs typeface="Raleway Medium"/>
                  <a:sym typeface="Raleway Medium"/>
                </a:rPr>
              </a:br>
              <a:endParaRPr sz="1100">
                <a:latin typeface="Raleway Medium"/>
                <a:ea typeface="Raleway Medium"/>
                <a:cs typeface="Raleway Medium"/>
                <a:sym typeface="Raleway Medium"/>
              </a:endParaRPr>
            </a:p>
            <a:p>
              <a:pPr indent="0" lvl="0" marL="0" rtl="0" algn="l">
                <a:lnSpc>
                  <a:spcPct val="115000"/>
                </a:lnSpc>
                <a:spcBef>
                  <a:spcPts val="1200"/>
                </a:spcBef>
                <a:spcAft>
                  <a:spcPts val="0"/>
                </a:spcAft>
                <a:buNone/>
              </a:pPr>
              <a:r>
                <a:t/>
              </a:r>
              <a:endParaRPr sz="1100">
                <a:latin typeface="Raleway Medium"/>
                <a:ea typeface="Raleway Medium"/>
                <a:cs typeface="Raleway Medium"/>
                <a:sym typeface="Raleway Medium"/>
              </a:endParaRPr>
            </a:p>
            <a:p>
              <a:pPr indent="0" lvl="0" marL="0" rtl="0" algn="l">
                <a:lnSpc>
                  <a:spcPct val="115000"/>
                </a:lnSpc>
                <a:spcBef>
                  <a:spcPts val="0"/>
                </a:spcBef>
                <a:spcAft>
                  <a:spcPts val="0"/>
                </a:spcAft>
                <a:buNone/>
              </a:pPr>
              <a:r>
                <a:t/>
              </a:r>
              <a:endParaRPr sz="1200">
                <a:latin typeface="Raleway Medium"/>
                <a:ea typeface="Raleway Medium"/>
                <a:cs typeface="Raleway Medium"/>
                <a:sym typeface="Raleway Medium"/>
              </a:endParaRPr>
            </a:p>
          </p:txBody>
        </p:sp>
      </p:grpSp>
      <p:grpSp>
        <p:nvGrpSpPr>
          <p:cNvPr id="167" name="Google Shape;167;p19"/>
          <p:cNvGrpSpPr/>
          <p:nvPr/>
        </p:nvGrpSpPr>
        <p:grpSpPr>
          <a:xfrm>
            <a:off x="0" y="1189989"/>
            <a:ext cx="3546900" cy="3482836"/>
            <a:chOff x="0" y="1189989"/>
            <a:chExt cx="3546900" cy="3482836"/>
          </a:xfrm>
        </p:grpSpPr>
        <p:sp>
          <p:nvSpPr>
            <p:cNvPr id="168" name="Google Shape;168;p19"/>
            <p:cNvSpPr/>
            <p:nvPr/>
          </p:nvSpPr>
          <p:spPr>
            <a:xfrm>
              <a:off x="0" y="1189989"/>
              <a:ext cx="3546900" cy="669000"/>
            </a:xfrm>
            <a:prstGeom prst="homePlate">
              <a:avLst>
                <a:gd fmla="val 50000" name="adj"/>
              </a:avLst>
            </a:prstGeom>
            <a:solidFill>
              <a:srgbClr val="801F1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USER</a:t>
              </a:r>
              <a:endParaRPr>
                <a:solidFill>
                  <a:srgbClr val="FFFFFF"/>
                </a:solidFill>
                <a:latin typeface="Roboto"/>
                <a:ea typeface="Roboto"/>
                <a:cs typeface="Roboto"/>
                <a:sym typeface="Roboto"/>
              </a:endParaRPr>
            </a:p>
          </p:txBody>
        </p:sp>
        <p:sp>
          <p:nvSpPr>
            <p:cNvPr id="169" name="Google Shape;169;p19"/>
            <p:cNvSpPr txBox="1"/>
            <p:nvPr/>
          </p:nvSpPr>
          <p:spPr>
            <a:xfrm>
              <a:off x="655361" y="2057125"/>
              <a:ext cx="2236200" cy="2615700"/>
            </a:xfrm>
            <a:prstGeom prst="rect">
              <a:avLst/>
            </a:prstGeom>
            <a:noFill/>
            <a:ln>
              <a:noFill/>
            </a:ln>
          </p:spPr>
          <p:txBody>
            <a:bodyPr anchorCtr="0" anchor="t" bIns="91425" lIns="91425" spcFirstLastPara="1" rIns="91425" wrap="square" tIns="91425">
              <a:noAutofit/>
            </a:bodyPr>
            <a:lstStyle/>
            <a:p>
              <a:pPr indent="-292100" lvl="0" marL="457200" rtl="0" algn="l">
                <a:lnSpc>
                  <a:spcPct val="115000"/>
                </a:lnSpc>
                <a:spcBef>
                  <a:spcPts val="1200"/>
                </a:spcBef>
                <a:spcAft>
                  <a:spcPts val="0"/>
                </a:spcAft>
                <a:buSzPts val="1000"/>
                <a:buFont typeface="Raleway Medium"/>
                <a:buChar char="●"/>
              </a:pPr>
              <a:r>
                <a:rPr lang="en" sz="1100">
                  <a:latin typeface="Raleway Medium"/>
                  <a:ea typeface="Raleway Medium"/>
                  <a:cs typeface="Raleway Medium"/>
                  <a:sym typeface="Raleway Medium"/>
                </a:rPr>
                <a:t>Interacts through a clean Gradio-based web UI.</a:t>
              </a:r>
              <a:br>
                <a:rPr lang="en" sz="1100">
                  <a:latin typeface="Raleway Medium"/>
                  <a:ea typeface="Raleway Medium"/>
                  <a:cs typeface="Raleway Medium"/>
                  <a:sym typeface="Raleway Medium"/>
                </a:rPr>
              </a:br>
              <a:endParaRPr sz="1100">
                <a:latin typeface="Raleway Medium"/>
                <a:ea typeface="Raleway Medium"/>
                <a:cs typeface="Raleway Medium"/>
                <a:sym typeface="Raleway Medium"/>
              </a:endParaRPr>
            </a:p>
            <a:p>
              <a:pPr indent="-292100" lvl="0" marL="457200" rtl="0" algn="l">
                <a:lnSpc>
                  <a:spcPct val="115000"/>
                </a:lnSpc>
                <a:spcBef>
                  <a:spcPts val="0"/>
                </a:spcBef>
                <a:spcAft>
                  <a:spcPts val="0"/>
                </a:spcAft>
                <a:buSzPts val="1000"/>
                <a:buFont typeface="Raleway Medium"/>
                <a:buChar char="●"/>
              </a:pPr>
              <a:r>
                <a:rPr lang="en" sz="1100">
                  <a:latin typeface="Raleway Medium"/>
                  <a:ea typeface="Raleway Medium"/>
                  <a:cs typeface="Raleway Medium"/>
                  <a:sym typeface="Raleway Medium"/>
                </a:rPr>
                <a:t>Uploads multiple documents (PDF, DOCX, PPTX, etc.)</a:t>
              </a:r>
              <a:br>
                <a:rPr lang="en" sz="1100">
                  <a:latin typeface="Raleway Medium"/>
                  <a:ea typeface="Raleway Medium"/>
                  <a:cs typeface="Raleway Medium"/>
                  <a:sym typeface="Raleway Medium"/>
                </a:rPr>
              </a:br>
              <a:endParaRPr sz="1100">
                <a:latin typeface="Raleway Medium"/>
                <a:ea typeface="Raleway Medium"/>
                <a:cs typeface="Raleway Medium"/>
                <a:sym typeface="Raleway Medium"/>
              </a:endParaRPr>
            </a:p>
            <a:p>
              <a:pPr indent="-292100" lvl="0" marL="457200" rtl="0" algn="l">
                <a:lnSpc>
                  <a:spcPct val="115000"/>
                </a:lnSpc>
                <a:spcBef>
                  <a:spcPts val="0"/>
                </a:spcBef>
                <a:spcAft>
                  <a:spcPts val="0"/>
                </a:spcAft>
                <a:buSzPts val="1000"/>
                <a:buFont typeface="Raleway Medium"/>
                <a:buChar char="●"/>
              </a:pPr>
              <a:r>
                <a:rPr lang="en" sz="1100">
                  <a:latin typeface="Raleway Medium"/>
                  <a:ea typeface="Raleway Medium"/>
                  <a:cs typeface="Raleway Medium"/>
                  <a:sym typeface="Raleway Medium"/>
                </a:rPr>
                <a:t>Asks queries in natural language related to the uploaded content.</a:t>
              </a:r>
              <a:br>
                <a:rPr lang="en" sz="1100">
                  <a:latin typeface="Raleway Medium"/>
                  <a:ea typeface="Raleway Medium"/>
                  <a:cs typeface="Raleway Medium"/>
                  <a:sym typeface="Raleway Medium"/>
                </a:rPr>
              </a:br>
              <a:endParaRPr sz="1100">
                <a:latin typeface="Raleway Medium"/>
                <a:ea typeface="Raleway Medium"/>
                <a:cs typeface="Raleway Medium"/>
                <a:sym typeface="Raleway Medium"/>
              </a:endParaRPr>
            </a:p>
            <a:p>
              <a:pPr indent="-292100" lvl="0" marL="457200" rtl="0" algn="l">
                <a:lnSpc>
                  <a:spcPct val="115000"/>
                </a:lnSpc>
                <a:spcBef>
                  <a:spcPts val="0"/>
                </a:spcBef>
                <a:spcAft>
                  <a:spcPts val="0"/>
                </a:spcAft>
                <a:buSzPts val="1000"/>
                <a:buFont typeface="Raleway Medium"/>
                <a:buChar char="●"/>
              </a:pPr>
              <a:r>
                <a:rPr lang="en" sz="1100">
                  <a:latin typeface="Raleway Medium"/>
                  <a:ea typeface="Raleway Medium"/>
                  <a:cs typeface="Raleway Medium"/>
                  <a:sym typeface="Raleway Medium"/>
                </a:rPr>
                <a:t>Triggers the backend pipeline via a single click.</a:t>
              </a:r>
              <a:br>
                <a:rPr lang="en" sz="1100">
                  <a:latin typeface="Raleway Medium"/>
                  <a:ea typeface="Raleway Medium"/>
                  <a:cs typeface="Raleway Medium"/>
                  <a:sym typeface="Raleway Medium"/>
                </a:rPr>
              </a:br>
              <a:endParaRPr sz="1100">
                <a:latin typeface="Raleway Medium"/>
                <a:ea typeface="Raleway Medium"/>
                <a:cs typeface="Raleway Medium"/>
                <a:sym typeface="Raleway Medium"/>
              </a:endParaRPr>
            </a:p>
            <a:p>
              <a:pPr indent="0" lvl="0" marL="0" rtl="0" algn="l">
                <a:lnSpc>
                  <a:spcPct val="115000"/>
                </a:lnSpc>
                <a:spcBef>
                  <a:spcPts val="1200"/>
                </a:spcBef>
                <a:spcAft>
                  <a:spcPts val="0"/>
                </a:spcAft>
                <a:buNone/>
              </a:pPr>
              <a:r>
                <a:t/>
              </a:r>
              <a:endParaRPr sz="1100">
                <a:latin typeface="Raleway Medium"/>
                <a:ea typeface="Raleway Medium"/>
                <a:cs typeface="Raleway Medium"/>
                <a:sym typeface="Raleway Medium"/>
              </a:endParaRPr>
            </a:p>
          </p:txBody>
        </p:sp>
      </p:grpSp>
      <p:grpSp>
        <p:nvGrpSpPr>
          <p:cNvPr id="170" name="Google Shape;170;p19"/>
          <p:cNvGrpSpPr/>
          <p:nvPr/>
        </p:nvGrpSpPr>
        <p:grpSpPr>
          <a:xfrm>
            <a:off x="2944204" y="1189775"/>
            <a:ext cx="3305700" cy="3483050"/>
            <a:chOff x="2944204" y="1189775"/>
            <a:chExt cx="3305700" cy="3483050"/>
          </a:xfrm>
        </p:grpSpPr>
        <p:sp>
          <p:nvSpPr>
            <p:cNvPr id="171" name="Google Shape;171;p19"/>
            <p:cNvSpPr/>
            <p:nvPr/>
          </p:nvSpPr>
          <p:spPr>
            <a:xfrm>
              <a:off x="2944204" y="1189775"/>
              <a:ext cx="3305700" cy="669000"/>
            </a:xfrm>
            <a:prstGeom prst="chevron">
              <a:avLst>
                <a:gd fmla="val 50000" name="adj"/>
              </a:avLst>
            </a:prstGeom>
            <a:solidFill>
              <a:srgbClr val="B02B2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UI+Backend</a:t>
              </a:r>
              <a:endParaRPr>
                <a:solidFill>
                  <a:srgbClr val="FFFFFF"/>
                </a:solidFill>
                <a:latin typeface="Roboto"/>
                <a:ea typeface="Roboto"/>
                <a:cs typeface="Roboto"/>
                <a:sym typeface="Roboto"/>
              </a:endParaRPr>
            </a:p>
          </p:txBody>
        </p:sp>
        <p:sp>
          <p:nvSpPr>
            <p:cNvPr id="172" name="Google Shape;172;p19"/>
            <p:cNvSpPr txBox="1"/>
            <p:nvPr/>
          </p:nvSpPr>
          <p:spPr>
            <a:xfrm>
              <a:off x="3478949" y="2057125"/>
              <a:ext cx="2236200" cy="26157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SzPts val="1100"/>
                <a:buChar char="●"/>
              </a:pPr>
              <a:r>
                <a:rPr lang="en" sz="1100">
                  <a:latin typeface="Raleway Medium"/>
                  <a:ea typeface="Raleway Medium"/>
                  <a:cs typeface="Raleway Medium"/>
                  <a:sym typeface="Raleway Medium"/>
                </a:rPr>
                <a:t>Built using Gradio</a:t>
              </a:r>
              <a:br>
                <a:rPr lang="en" sz="1100">
                  <a:latin typeface="Raleway Medium"/>
                  <a:ea typeface="Raleway Medium"/>
                  <a:cs typeface="Raleway Medium"/>
                  <a:sym typeface="Raleway Medium"/>
                </a:rPr>
              </a:br>
              <a:endParaRPr sz="1100">
                <a:latin typeface="Raleway Medium"/>
                <a:ea typeface="Raleway Medium"/>
                <a:cs typeface="Raleway Medium"/>
                <a:sym typeface="Raleway Medium"/>
              </a:endParaRPr>
            </a:p>
            <a:p>
              <a:pPr indent="-298450" lvl="0" marL="457200" rtl="0" algn="l">
                <a:lnSpc>
                  <a:spcPct val="115000"/>
                </a:lnSpc>
                <a:spcBef>
                  <a:spcPts val="0"/>
                </a:spcBef>
                <a:spcAft>
                  <a:spcPts val="0"/>
                </a:spcAft>
                <a:buSzPts val="1100"/>
                <a:buChar char="●"/>
              </a:pPr>
              <a:r>
                <a:rPr lang="en" sz="1100">
                  <a:latin typeface="Raleway Medium"/>
                  <a:ea typeface="Raleway Medium"/>
                  <a:cs typeface="Raleway Medium"/>
                  <a:sym typeface="Raleway Medium"/>
                </a:rPr>
                <a:t>Files are passed to </a:t>
              </a:r>
              <a:r>
                <a:rPr lang="en" sz="1100">
                  <a:solidFill>
                    <a:schemeClr val="dk2"/>
                  </a:solidFill>
                  <a:latin typeface="Raleway Medium"/>
                  <a:ea typeface="Raleway Medium"/>
                  <a:cs typeface="Raleway Medium"/>
                  <a:sym typeface="Raleway Medium"/>
                </a:rPr>
                <a:t>ingestion_agent</a:t>
              </a:r>
              <a:r>
                <a:rPr lang="en" sz="1100">
                  <a:latin typeface="Raleway Medium"/>
                  <a:ea typeface="Raleway Medium"/>
                  <a:cs typeface="Raleway Medium"/>
                  <a:sym typeface="Raleway Medium"/>
                </a:rPr>
                <a:t> for preprocessing.</a:t>
              </a:r>
              <a:br>
                <a:rPr lang="en" sz="1100">
                  <a:latin typeface="Raleway Medium"/>
                  <a:ea typeface="Raleway Medium"/>
                  <a:cs typeface="Raleway Medium"/>
                  <a:sym typeface="Raleway Medium"/>
                </a:rPr>
              </a:br>
              <a:endParaRPr sz="1100">
                <a:latin typeface="Raleway Medium"/>
                <a:ea typeface="Raleway Medium"/>
                <a:cs typeface="Raleway Medium"/>
                <a:sym typeface="Raleway Medium"/>
              </a:endParaRPr>
            </a:p>
            <a:p>
              <a:pPr indent="-298450" lvl="0" marL="457200" rtl="0" algn="l">
                <a:lnSpc>
                  <a:spcPct val="115000"/>
                </a:lnSpc>
                <a:spcBef>
                  <a:spcPts val="0"/>
                </a:spcBef>
                <a:spcAft>
                  <a:spcPts val="0"/>
                </a:spcAft>
                <a:buSzPts val="1100"/>
                <a:buFont typeface="Raleway Medium"/>
                <a:buChar char="●"/>
              </a:pPr>
              <a:r>
                <a:rPr lang="en" sz="1100">
                  <a:latin typeface="Raleway Medium"/>
                  <a:ea typeface="Raleway Medium"/>
                  <a:cs typeface="Raleway Medium"/>
                  <a:sym typeface="Raleway Medium"/>
                </a:rPr>
                <a:t>Backend handles:</a:t>
              </a:r>
              <a:endParaRPr sz="1100">
                <a:latin typeface="Raleway Medium"/>
                <a:ea typeface="Raleway Medium"/>
                <a:cs typeface="Raleway Medium"/>
                <a:sym typeface="Raleway Medium"/>
              </a:endParaRPr>
            </a:p>
            <a:p>
              <a:pPr indent="-298450" lvl="1" marL="914400" rtl="0" algn="l">
                <a:lnSpc>
                  <a:spcPct val="115000"/>
                </a:lnSpc>
                <a:spcBef>
                  <a:spcPts val="0"/>
                </a:spcBef>
                <a:spcAft>
                  <a:spcPts val="0"/>
                </a:spcAft>
                <a:buSzPts val="1100"/>
                <a:buFont typeface="Raleway Medium"/>
                <a:buChar char="○"/>
              </a:pPr>
              <a:r>
                <a:rPr lang="en" sz="1100">
                  <a:latin typeface="Raleway Medium"/>
                  <a:ea typeface="Raleway Medium"/>
                  <a:cs typeface="Raleway Medium"/>
                  <a:sym typeface="Raleway Medium"/>
                </a:rPr>
                <a:t>Input sanitization</a:t>
              </a:r>
              <a:endParaRPr sz="1100">
                <a:latin typeface="Raleway Medium"/>
                <a:ea typeface="Raleway Medium"/>
                <a:cs typeface="Raleway Medium"/>
                <a:sym typeface="Raleway Medium"/>
              </a:endParaRPr>
            </a:p>
            <a:p>
              <a:pPr indent="-298450" lvl="1" marL="914400" rtl="0" algn="l">
                <a:lnSpc>
                  <a:spcPct val="115000"/>
                </a:lnSpc>
                <a:spcBef>
                  <a:spcPts val="0"/>
                </a:spcBef>
                <a:spcAft>
                  <a:spcPts val="0"/>
                </a:spcAft>
                <a:buSzPts val="1100"/>
                <a:buFont typeface="Raleway Medium"/>
                <a:buChar char="○"/>
              </a:pPr>
              <a:r>
                <a:rPr lang="en" sz="1100">
                  <a:latin typeface="Raleway Medium"/>
                  <a:ea typeface="Raleway Medium"/>
                  <a:cs typeface="Raleway Medium"/>
                  <a:sym typeface="Raleway Medium"/>
                </a:rPr>
                <a:t>File ingestion</a:t>
              </a:r>
              <a:endParaRPr sz="1100">
                <a:latin typeface="Raleway Medium"/>
                <a:ea typeface="Raleway Medium"/>
                <a:cs typeface="Raleway Medium"/>
                <a:sym typeface="Raleway Medium"/>
              </a:endParaRPr>
            </a:p>
            <a:p>
              <a:pPr indent="-298450" lvl="1" marL="914400" rtl="0" algn="l">
                <a:lnSpc>
                  <a:spcPct val="115000"/>
                </a:lnSpc>
                <a:spcBef>
                  <a:spcPts val="0"/>
                </a:spcBef>
                <a:spcAft>
                  <a:spcPts val="0"/>
                </a:spcAft>
                <a:buSzPts val="1100"/>
                <a:buFont typeface="Raleway Medium"/>
                <a:buChar char="○"/>
              </a:pPr>
              <a:r>
                <a:rPr lang="en" sz="1100">
                  <a:latin typeface="Raleway Medium"/>
                  <a:ea typeface="Raleway Medium"/>
                  <a:cs typeface="Raleway Medium"/>
                  <a:sym typeface="Raleway Medium"/>
                </a:rPr>
                <a:t>Query-to-agent routing</a:t>
              </a:r>
              <a:br>
                <a:rPr lang="en" sz="1100">
                  <a:latin typeface="Raleway Medium"/>
                  <a:ea typeface="Raleway Medium"/>
                  <a:cs typeface="Raleway Medium"/>
                  <a:sym typeface="Raleway Medium"/>
                </a:rPr>
              </a:br>
              <a:endParaRPr sz="1100">
                <a:latin typeface="Raleway Medium"/>
                <a:ea typeface="Raleway Medium"/>
                <a:cs typeface="Raleway Medium"/>
                <a:sym typeface="Raleway Medium"/>
              </a:endParaRPr>
            </a:p>
            <a:p>
              <a:pPr indent="0" lvl="0" marL="0" rtl="0" algn="l">
                <a:lnSpc>
                  <a:spcPct val="115000"/>
                </a:lnSpc>
                <a:spcBef>
                  <a:spcPts val="1200"/>
                </a:spcBef>
                <a:spcAft>
                  <a:spcPts val="0"/>
                </a:spcAft>
                <a:buNone/>
              </a:pPr>
              <a:r>
                <a:t/>
              </a:r>
              <a:endParaRPr sz="1200">
                <a:latin typeface="Raleway Medium"/>
                <a:ea typeface="Raleway Medium"/>
                <a:cs typeface="Raleway Medium"/>
                <a:sym typeface="Raleway Medium"/>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0"/>
          <p:cNvSpPr txBox="1"/>
          <p:nvPr>
            <p:ph type="title"/>
          </p:nvPr>
        </p:nvSpPr>
        <p:spPr>
          <a:xfrm>
            <a:off x="729450" y="4957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User Interface</a:t>
            </a:r>
            <a:endParaRPr/>
          </a:p>
        </p:txBody>
      </p:sp>
      <p:sp>
        <p:nvSpPr>
          <p:cNvPr id="178" name="Google Shape;178;p20"/>
          <p:cNvSpPr txBox="1"/>
          <p:nvPr>
            <p:ph idx="1" type="body"/>
          </p:nvPr>
        </p:nvSpPr>
        <p:spPr>
          <a:xfrm>
            <a:off x="3002000" y="3092875"/>
            <a:ext cx="1651200" cy="831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9" name="Google Shape;179;p20"/>
          <p:cNvPicPr preferRelativeResize="0"/>
          <p:nvPr/>
        </p:nvPicPr>
        <p:blipFill>
          <a:blip r:embed="rId3">
            <a:alphaModFix/>
          </a:blip>
          <a:stretch>
            <a:fillRect/>
          </a:stretch>
        </p:blipFill>
        <p:spPr>
          <a:xfrm>
            <a:off x="122088" y="1561764"/>
            <a:ext cx="8903424" cy="333041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1"/>
          <p:cNvSpPr txBox="1"/>
          <p:nvPr>
            <p:ph type="title"/>
          </p:nvPr>
        </p:nvSpPr>
        <p:spPr>
          <a:xfrm>
            <a:off x="727650" y="5397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 Faced:</a:t>
            </a:r>
            <a:endParaRPr sz="3000"/>
          </a:p>
        </p:txBody>
      </p:sp>
      <p:sp>
        <p:nvSpPr>
          <p:cNvPr id="185" name="Google Shape;185;p21"/>
          <p:cNvSpPr txBox="1"/>
          <p:nvPr>
            <p:ph idx="1" type="body"/>
          </p:nvPr>
        </p:nvSpPr>
        <p:spPr>
          <a:xfrm>
            <a:off x="543750" y="1513650"/>
            <a:ext cx="7874400" cy="2826300"/>
          </a:xfrm>
          <a:prstGeom prst="rect">
            <a:avLst/>
          </a:prstGeom>
        </p:spPr>
        <p:txBody>
          <a:bodyPr anchorCtr="0" anchor="t" bIns="91425" lIns="91425" spcFirstLastPara="1" rIns="91425" wrap="square" tIns="91425">
            <a:noAutofit/>
          </a:bodyPr>
          <a:lstStyle/>
          <a:p>
            <a:pPr indent="-349250" lvl="0" marL="457200" rtl="0" algn="just">
              <a:spcBef>
                <a:spcPts val="0"/>
              </a:spcBef>
              <a:spcAft>
                <a:spcPts val="0"/>
              </a:spcAft>
              <a:buClr>
                <a:schemeClr val="dk2"/>
              </a:buClr>
              <a:buSzPts val="1900"/>
              <a:buFont typeface="Raleway Medium"/>
              <a:buChar char="●"/>
            </a:pPr>
            <a:r>
              <a:rPr lang="en" sz="1900">
                <a:solidFill>
                  <a:schemeClr val="dk2"/>
                </a:solidFill>
                <a:latin typeface="Raleway Medium"/>
                <a:ea typeface="Raleway Medium"/>
                <a:cs typeface="Raleway Medium"/>
                <a:sym typeface="Raleway Medium"/>
              </a:rPr>
              <a:t>Incomplete LLM Response:  The model I used, llama3.2 </a:t>
            </a:r>
            <a:r>
              <a:rPr lang="en" sz="1900">
                <a:solidFill>
                  <a:schemeClr val="dk2"/>
                </a:solidFill>
                <a:latin typeface="Raleway Medium"/>
                <a:ea typeface="Raleway Medium"/>
                <a:cs typeface="Raleway Medium"/>
                <a:sym typeface="Raleway Medium"/>
              </a:rPr>
              <a:t>occasionally</a:t>
            </a:r>
            <a:r>
              <a:rPr lang="en" sz="1900">
                <a:solidFill>
                  <a:schemeClr val="dk2"/>
                </a:solidFill>
                <a:latin typeface="Raleway Medium"/>
                <a:ea typeface="Raleway Medium"/>
                <a:cs typeface="Raleway Medium"/>
                <a:sym typeface="Raleway Medium"/>
              </a:rPr>
              <a:t> returned incomplete answers/responses. </a:t>
            </a:r>
            <a:r>
              <a:rPr lang="en" sz="1900">
                <a:solidFill>
                  <a:schemeClr val="dk2"/>
                </a:solidFill>
                <a:latin typeface="Raleway Medium"/>
                <a:ea typeface="Raleway Medium"/>
                <a:cs typeface="Raleway Medium"/>
                <a:sym typeface="Raleway Medium"/>
              </a:rPr>
              <a:t>Resolved</a:t>
            </a:r>
            <a:r>
              <a:rPr lang="en" sz="1900">
                <a:solidFill>
                  <a:schemeClr val="dk2"/>
                </a:solidFill>
                <a:latin typeface="Raleway Medium"/>
                <a:ea typeface="Raleway Medium"/>
                <a:cs typeface="Raleway Medium"/>
                <a:sym typeface="Raleway Medium"/>
              </a:rPr>
              <a:t> it by increasing num_predict and disabling stream</a:t>
            </a:r>
            <a:endParaRPr sz="1900">
              <a:solidFill>
                <a:schemeClr val="dk2"/>
              </a:solidFill>
              <a:latin typeface="Raleway Medium"/>
              <a:ea typeface="Raleway Medium"/>
              <a:cs typeface="Raleway Medium"/>
              <a:sym typeface="Raleway Medium"/>
            </a:endParaRPr>
          </a:p>
          <a:p>
            <a:pPr indent="-349250" lvl="0" marL="457200" rtl="0" algn="just">
              <a:spcBef>
                <a:spcPts val="0"/>
              </a:spcBef>
              <a:spcAft>
                <a:spcPts val="0"/>
              </a:spcAft>
              <a:buClr>
                <a:schemeClr val="dk2"/>
              </a:buClr>
              <a:buSzPts val="1900"/>
              <a:buFont typeface="Raleway Medium"/>
              <a:buChar char="●"/>
            </a:pPr>
            <a:r>
              <a:rPr lang="en" sz="1900">
                <a:solidFill>
                  <a:schemeClr val="dk2"/>
                </a:solidFill>
                <a:latin typeface="Raleway Medium"/>
                <a:ea typeface="Raleway Medium"/>
                <a:cs typeface="Raleway Medium"/>
                <a:sym typeface="Raleway Medium"/>
              </a:rPr>
              <a:t>Slow Response Time: The model’s response time is very slow, due the large input contexts. Trying to enhance the response time</a:t>
            </a:r>
            <a:endParaRPr sz="1900">
              <a:solidFill>
                <a:schemeClr val="dk2"/>
              </a:solidFill>
              <a:latin typeface="Raleway Medium"/>
              <a:ea typeface="Raleway Medium"/>
              <a:cs typeface="Raleway Medium"/>
              <a:sym typeface="Raleway Medium"/>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2"/>
          <p:cNvSpPr txBox="1"/>
          <p:nvPr>
            <p:ph type="title"/>
          </p:nvPr>
        </p:nvSpPr>
        <p:spPr>
          <a:xfrm>
            <a:off x="727650" y="5544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Scope and Improvements:</a:t>
            </a:r>
            <a:endParaRPr sz="3000"/>
          </a:p>
        </p:txBody>
      </p:sp>
      <p:sp>
        <p:nvSpPr>
          <p:cNvPr id="191" name="Google Shape;191;p22"/>
          <p:cNvSpPr txBox="1"/>
          <p:nvPr/>
        </p:nvSpPr>
        <p:spPr>
          <a:xfrm>
            <a:off x="543750" y="1498975"/>
            <a:ext cx="8406000" cy="2718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200"/>
              </a:spcBef>
              <a:spcAft>
                <a:spcPts val="0"/>
              </a:spcAft>
              <a:buNone/>
            </a:pPr>
            <a:r>
              <a:rPr lang="en" sz="1700">
                <a:latin typeface="Raleway Medium"/>
                <a:ea typeface="Raleway Medium"/>
                <a:cs typeface="Raleway Medium"/>
                <a:sym typeface="Raleway Medium"/>
              </a:rPr>
              <a:t>To further enhance the system’s flexibility and scalability, integration with LangChain or LangGraph can be explored. These frameworks provide structured agent orchestration, dynamic routing, and robust memory and tool handling. Using LangGraph can simplify the management of complex conversational workflows, allow parallel agent execution, and enable better traceability and error handling. It would also allow for seamless integration with external APIs, vector stores, and multi-modal models—making the system more powerful, modular, and production-ready.</a:t>
            </a:r>
            <a:endParaRPr sz="1700">
              <a:latin typeface="Raleway Medium"/>
              <a:ea typeface="Raleway Medium"/>
              <a:cs typeface="Raleway Medium"/>
              <a:sym typeface="Raleway Medium"/>
            </a:endParaRPr>
          </a:p>
          <a:p>
            <a:pPr indent="0" lvl="0" marL="0" rtl="0" algn="just">
              <a:spcBef>
                <a:spcPts val="1200"/>
              </a:spcBef>
              <a:spcAft>
                <a:spcPts val="0"/>
              </a:spcAft>
              <a:buNone/>
            </a:pPr>
            <a:r>
              <a:t/>
            </a:r>
            <a:endParaRPr sz="2000">
              <a:solidFill>
                <a:schemeClr val="accent1"/>
              </a:solidFill>
              <a:latin typeface="Raleway Medium"/>
              <a:ea typeface="Raleway Medium"/>
              <a:cs typeface="Raleway Medium"/>
              <a:sym typeface="Raleway Medium"/>
            </a:endParaRPr>
          </a:p>
        </p:txBody>
      </p:sp>
      <p:sp>
        <p:nvSpPr>
          <p:cNvPr id="192" name="Google Shape;192;p22"/>
          <p:cNvSpPr txBox="1"/>
          <p:nvPr/>
        </p:nvSpPr>
        <p:spPr>
          <a:xfrm>
            <a:off x="1440175" y="4173575"/>
            <a:ext cx="6392700" cy="72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400">
                <a:solidFill>
                  <a:schemeClr val="dk2"/>
                </a:solidFill>
                <a:latin typeface="Raleway Black"/>
                <a:ea typeface="Raleway Black"/>
                <a:cs typeface="Raleway Black"/>
                <a:sym typeface="Raleway Black"/>
              </a:rPr>
              <a:t>Thank You</a:t>
            </a:r>
            <a:endParaRPr sz="3400">
              <a:solidFill>
                <a:schemeClr val="dk2"/>
              </a:solidFill>
              <a:latin typeface="Raleway Black"/>
              <a:ea typeface="Raleway Black"/>
              <a:cs typeface="Raleway Black"/>
              <a:sym typeface="Raleway Black"/>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